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Props/app0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openxmlformats.org/package/2006/relationships/metadata/extended-properties" Target="docProps/app0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71" autoAdjust="0"/>
    <p:restoredTop sz="94745" autoAdjust="0"/>
  </p:normalViewPr>
  <p:slideViewPr>
    <p:cSldViewPr snapToGrid="0" snapToObjects="1">
      <p:cViewPr varScale="1">
        <p:scale>
          <a:sx n="150" d="100"/>
          <a:sy n="150" d="100"/>
        </p:scale>
        <p:origin x="760" y="160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4/30/24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4/30/24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4/30/24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4/30/24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4/30/24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4/30/24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4/30/24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4/30/24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4/30/24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4/30/24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4/30/24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4/30/24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3429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342900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28700" indent="-34290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34290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714500" indent="-34290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2057400" indent="-34290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400300" indent="-34290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743200" indent="-34290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086100" indent="-34290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improvingpsych.org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www.cos.io/initiatives/prereg" TargetMode="Externa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os.io/initiatives/registered-reports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www.nature.com/articles/s41562-023-01749-9" TargetMode="Externa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osf.io/preprints/psyarxiv/5u3kj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statmodeling.stat.columbia.edu/2024/03/27/the-feel-good-open-science-story-versus-the-preregistration-who-do-you-think-wins/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bsky.app/profile/talyarkoni.com/post/3kowl4n465k24" TargetMode="Externa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osf.io/preprints/psyarxiv/x36pz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twitter.com/BrianNosek/status/1190043692842835968?lang=en" TargetMode="Externa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s://journal.trialanderror.org/pub/questionable-metascience-practices/release/4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bps.org.uk/psychologist/bropenscience-broken-science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7o6Cabkj8lk" TargetMode="External"/><Relationship Id="rId2" Type="http://schemas.openxmlformats.org/officeDocument/2006/relationships/hyperlink" Target="https://improvingpsych.org/mission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journals.sagepub.com/doi/pdf/10.1177/25152459221144986" TargetMode="Externa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forrt.org/glossary/" TargetMode="External"/><Relationship Id="rId2" Type="http://schemas.openxmlformats.org/officeDocument/2006/relationships/hyperlink" Target="https://forrt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i.org/10.37672/UKRIO.2023.02.QRPs" TargetMode="External"/><Relationship Id="rId5" Type="http://schemas.openxmlformats.org/officeDocument/2006/relationships/hyperlink" Target="https://doi.org/10.1080/17470218.2012.711335" TargetMode="External"/><Relationship Id="rId4" Type="http://schemas.openxmlformats.org/officeDocument/2006/relationships/hyperlink" Target="https://sites.google.com/site/markrubinsocialpsychresearch/replication-crisis/list-of-critical-metascience-articles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bps.org.uk/research-digest/ten-famous-psychology-findings-have-been-difficult-replicate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bit.ly/and-poll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marL="0" lvl="0" indent="0">
              <a:buNone/>
            </a:pPr>
            <a:r>
              <a:t>Questionable Research Practices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marL="0" lvl="0" indent="0">
              <a:buNone/>
            </a:pPr>
            <a:r>
              <a:t>Week 11</a:t>
            </a:r>
            <a:br/>
            <a:br/>
            <a:r>
              <a:t>Jenny Terry &amp; Martina Sladekova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Publication bias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lvl="0"/>
            <a:r>
              <a:t>Some results are more interesting than others. But are they more important?</a:t>
            </a:r>
          </a:p>
          <a:p>
            <a:pPr lvl="0"/>
            <a:r>
              <a:t>The publication record is over-populated with statististically significant findings</a:t>
            </a:r>
          </a:p>
          <a:p>
            <a:pPr lvl="0"/>
            <a:r>
              <a:t>Papers reporting significant p-values are 9 times more likely to get published compared to papers reporting non-significant findings.</a:t>
            </a:r>
          </a:p>
          <a:p>
            <a:pPr lvl="0"/>
            <a:r>
              <a:t>Problem for evidence synthesis - publishing only (or mostly) significant findings might make it seem like an effect exists when in reality it doesn’t</a:t>
            </a:r>
          </a:p>
          <a:p>
            <a:pPr lvl="1"/>
            <a:r>
              <a:rPr b="1"/>
              <a:t>Example</a:t>
            </a:r>
            <a:r>
              <a:t>: if there is no effect of mindfulness on well-being, we’ll still find a statistically significant result in 5% of replications because of random sampling (assuming alpha of 0.05)</a:t>
            </a:r>
          </a:p>
          <a:p>
            <a:pPr marL="1270000" lvl="0" indent="0">
              <a:buNone/>
            </a:pPr>
            <a:r>
              <a:rPr sz="2000" b="1"/>
              <a:t>Vocabulary</a:t>
            </a:r>
          </a:p>
          <a:p>
            <a:pPr marL="1270000" lvl="0" indent="0">
              <a:buNone/>
            </a:pPr>
            <a:r>
              <a:rPr sz="2000" b="1"/>
              <a:t>Publication bias</a:t>
            </a:r>
            <a:r>
              <a:rPr sz="2000"/>
              <a:t> or the “File drawer effect” - is the bias in the publication system where statistically significant results are favoured for publication over non-significant findings. Papers reporting non-significant findings often end up in researchers’ file-drawers, never to be seen again.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A day in the life of a scientist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lvl="0"/>
            <a:r>
              <a:t>Conduct research (requires funding)</a:t>
            </a:r>
          </a:p>
          <a:p>
            <a:pPr lvl="0"/>
            <a:r>
              <a:t>Train research students (requires funding)</a:t>
            </a:r>
          </a:p>
          <a:p>
            <a:pPr lvl="0"/>
            <a:r>
              <a:t>Publish papers (requires funding)</a:t>
            </a:r>
          </a:p>
          <a:p>
            <a:pPr lvl="0"/>
            <a:r>
              <a:t>Teach (it’s free! 🤩)</a:t>
            </a:r>
          </a:p>
          <a:p>
            <a:pPr lvl="0"/>
            <a:r>
              <a:t>Secure funding (apply for grants)</a:t>
            </a:r>
          </a:p>
          <a:p>
            <a:pPr marL="0" lvl="0" indent="0">
              <a:buNone/>
            </a:pPr>
            <a:r>
              <a:t>Funding bodies look at researchers’ publication records (among other things) to decide who gets awarded a grant.</a:t>
            </a:r>
          </a:p>
          <a:p>
            <a:pPr marL="1270000" lvl="0" indent="0">
              <a:buNone/>
            </a:pPr>
            <a:r>
              <a:rPr sz="2000" b="1"/>
              <a:t>Warning</a:t>
            </a:r>
          </a:p>
          <a:p>
            <a:pPr marL="1270000" lvl="0" indent="0">
              <a:buNone/>
            </a:pPr>
            <a:r>
              <a:rPr sz="2000"/>
              <a:t>failure to publish |&gt; failure to secure funding |&gt; failure to conduct further research |&gt; job insecurity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Questionable Research Practices (QRPs)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t>Tight deadlines + high pressure competitive environment + “publish or perish” + lack of training + personal investment -&gt; </a:t>
            </a:r>
            <a:r>
              <a:rPr b="1"/>
              <a:t>QRPs</a:t>
            </a:r>
          </a:p>
          <a:p>
            <a:pPr marL="1270000" lvl="0" indent="0">
              <a:buNone/>
            </a:pPr>
            <a:r>
              <a:rPr sz="2000" b="1"/>
              <a:t>Vocabulary</a:t>
            </a:r>
          </a:p>
          <a:p>
            <a:pPr marL="1270000" lvl="0" indent="0">
              <a:buNone/>
            </a:pPr>
            <a:r>
              <a:rPr sz="2000" b="1"/>
              <a:t>Questionable research practices</a:t>
            </a:r>
            <a:r>
              <a:rPr sz="2000"/>
              <a:t> - a range of practices that distort (intentionally or unintentionally) the results (often) motivated by the desire to find support for hypotheses and make research more publishable.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/>
          <a:p>
            <a:pPr marL="0" lvl="0" indent="0">
              <a:buNone/>
            </a:pPr>
            <a:r>
              <a:t>Questionable Research Practices (QRPs)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0" lvl="0" indent="0">
              <a:buNone/>
            </a:pPr>
            <a:r>
              <a:t>From UK Research Integrity Office:</a:t>
            </a:r>
          </a:p>
        </p:txBody>
      </p:sp>
      <p:pic>
        <p:nvPicPr>
          <p:cNvPr id="3" name="Picture 1" descr="lecture_11_materials/Simon-Kolstoe-QRPs-image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800100"/>
            <a:ext cx="5105400" cy="3187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t>Hanlon’s Razor: “Never attribute to malice that which is adequately explained by ignorance or incompetence.”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The Garden of Forking Paths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pPr lvl="0"/>
            <a:r>
              <a:t>Each analysis has many decision points - which tests to run, which participants to exclude, which steps to take during data cleaning, etc..</a:t>
            </a:r>
          </a:p>
          <a:p>
            <a:pPr lvl="0"/>
            <a:r>
              <a:t>Each decision results in a unique analysis “path”</a:t>
            </a:r>
          </a:p>
          <a:p>
            <a:pPr lvl="0"/>
            <a:r>
              <a:t>Different analysts might not necessarily take the same path and arrive at the same conclusion (Silberzahn, 2018)</a:t>
            </a:r>
          </a:p>
          <a:p>
            <a:pPr lvl="0"/>
            <a:r>
              <a:t>Some “paths” become can </a:t>
            </a:r>
            <a:r>
              <a:rPr i="1"/>
              <a:t>seem</a:t>
            </a:r>
            <a:r>
              <a:t> more sensible depending on your motivations</a:t>
            </a:r>
          </a:p>
        </p:txBody>
      </p:sp>
      <p:pic>
        <p:nvPicPr>
          <p:cNvPr id="4" name="Picture 1" descr="lecture_11_materials/forking_path.jp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549400"/>
            <a:ext cx="4038600" cy="2692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_11_materials/Kanes-illustration-of-a-garden-of-forking-paths-2005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1524000"/>
            <a:ext cx="8229600" cy="274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Some QRPs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lvl="0" indent="0">
              <a:spcBef>
                <a:spcPts val="3000"/>
              </a:spcBef>
              <a:buNone/>
            </a:pPr>
            <a:r>
              <a:rPr b="1" i="1"/>
              <a:t>p</a:t>
            </a:r>
            <a:r>
              <a:rPr b="1"/>
              <a:t>-hacking</a:t>
            </a:r>
          </a:p>
          <a:p>
            <a:pPr lvl="0"/>
            <a:r>
              <a:t>Selective inclusion/removal of cases</a:t>
            </a:r>
          </a:p>
          <a:p>
            <a:pPr lvl="0"/>
            <a:r>
              <a:t>Subsetting/combining groups</a:t>
            </a:r>
          </a:p>
          <a:p>
            <a:pPr lvl="0"/>
            <a:r>
              <a:t>Variable dichotomisation</a:t>
            </a:r>
          </a:p>
          <a:p>
            <a:pPr lvl="0"/>
            <a:r>
              <a:t>Data transformation</a:t>
            </a:r>
          </a:p>
          <a:p>
            <a:pPr lvl="0"/>
            <a:r>
              <a:t>Collecting more data (“data peeking”)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F987188-2DF5-6542-B3E4-F092E76BA0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4217" y="1683026"/>
            <a:ext cx="3810000" cy="20955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b="1"/>
              <a:t>NOTE:</a:t>
            </a:r>
            <a:r>
              <a:t> None of these are “questionable” in their own right. Motivation matters!</a:t>
            </a:r>
          </a:p>
          <a:p>
            <a:pPr marL="1270000" lvl="0" indent="0">
              <a:buNone/>
            </a:pPr>
            <a:r>
              <a:rPr sz="2000" b="1"/>
              <a:t>Vocabulary</a:t>
            </a:r>
          </a:p>
          <a:p>
            <a:pPr marL="1270000" lvl="0" indent="0">
              <a:buNone/>
            </a:pPr>
            <a:r>
              <a:rPr sz="2000" b="1" i="1"/>
              <a:t>p</a:t>
            </a:r>
            <a:r>
              <a:rPr sz="2000" b="1"/>
              <a:t>-hacking</a:t>
            </a:r>
            <a:r>
              <a:rPr sz="2000"/>
              <a:t>: taking specific analytic steps in order to achieve statistical significance rather than (pre-planned) steps that are more appropriate to answer the research question.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/>
          <a:p>
            <a:pPr marL="0" lvl="0" indent="0">
              <a:buNone/>
            </a:pPr>
            <a:r>
              <a:t>Some QRPs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0" lvl="0" indent="0">
              <a:spcBef>
                <a:spcPts val="3000"/>
              </a:spcBef>
              <a:buNone/>
            </a:pPr>
            <a:r>
              <a:rPr b="1" i="1"/>
              <a:t>p</a:t>
            </a:r>
            <a:r>
              <a:rPr b="1"/>
              <a:t>-hacking</a:t>
            </a:r>
          </a:p>
          <a:p>
            <a:pPr marL="0" lvl="0" indent="0">
              <a:buNone/>
            </a:pPr>
            <a:r>
              <a:t>Masicampo, E. J., &amp; Lalande, D. R. (2012). A peculiar prevalence of </a:t>
            </a:r>
            <a:r>
              <a:rPr i="1"/>
              <a:t>p</a:t>
            </a:r>
            <a:r>
              <a:t> values just below .05:</a:t>
            </a:r>
          </a:p>
          <a:p>
            <a:pPr marL="0" lvl="0" indent="0">
              <a:buNone/>
            </a:pPr>
            <a:endParaRPr/>
          </a:p>
        </p:txBody>
      </p:sp>
      <p:pic>
        <p:nvPicPr>
          <p:cNvPr id="3" name="Picture 1" descr="lecture_11_materials/p_curve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003300"/>
            <a:ext cx="5105400" cy="2781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marL="0" lvl="0" indent="0">
              <a:buNone/>
            </a:pPr>
            <a:r>
              <a:t>Part 1: How science got broken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Some QRPs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spcBef>
                <a:spcPts val="3000"/>
              </a:spcBef>
              <a:buNone/>
            </a:pPr>
            <a:r>
              <a:rPr b="1"/>
              <a:t>HARKing</a:t>
            </a:r>
          </a:p>
          <a:p>
            <a:pPr lvl="0"/>
            <a:r>
              <a:t>NOT the same as exploratory research</a:t>
            </a:r>
          </a:p>
          <a:p>
            <a:pPr lvl="0"/>
            <a:r>
              <a:t>NOT the same as discussing explanations for your (suprising) results</a:t>
            </a:r>
          </a:p>
          <a:p>
            <a:pPr marL="1270000" lvl="0" indent="0">
              <a:buNone/>
            </a:pPr>
            <a:r>
              <a:rPr sz="2000" b="1"/>
              <a:t>Vocabulary</a:t>
            </a:r>
          </a:p>
          <a:p>
            <a:pPr marL="1270000" lvl="0" indent="0">
              <a:buNone/>
            </a:pPr>
            <a:r>
              <a:rPr sz="2000" b="1"/>
              <a:t>HARKing</a:t>
            </a:r>
            <a:r>
              <a:rPr sz="2000"/>
              <a:t>: Hypothesizing After The Results are Known. Often involves collecting data without clear a hypothesis, deciding on a hypothesis based on what’s significant, and then presenting that hypothesis as if it was decided on </a:t>
            </a:r>
            <a:r>
              <a:rPr sz="2000" i="1"/>
              <a:t>before</a:t>
            </a:r>
            <a:r>
              <a:rPr sz="2000"/>
              <a:t> running any analyses.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Some QRPs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lvl="0" indent="0">
              <a:spcBef>
                <a:spcPts val="3000"/>
              </a:spcBef>
              <a:buNone/>
            </a:pPr>
            <a:r>
              <a:rPr b="1"/>
              <a:t>Selective reporting</a:t>
            </a:r>
          </a:p>
          <a:p>
            <a:pPr lvl="0"/>
            <a:r>
              <a:t>Often goes hand-in-hand with HARKing</a:t>
            </a:r>
          </a:p>
          <a:p>
            <a:pPr lvl="0"/>
            <a:r>
              <a:t>Collecting a lot of variables and only reporting statistically significant relationships (without making in clear that you’ve also collected other data)</a:t>
            </a:r>
          </a:p>
          <a:p>
            <a:pPr marL="0" lvl="0" indent="0">
              <a:spcBef>
                <a:spcPts val="3000"/>
              </a:spcBef>
              <a:buNone/>
            </a:pPr>
            <a:r>
              <a:rPr b="1"/>
              <a:t>Selective/inaccurate citing</a:t>
            </a:r>
          </a:p>
          <a:p>
            <a:pPr lvl="0"/>
            <a:r>
              <a:t>Picking and choosing which papers to cite in a way that fit your narrative</a:t>
            </a:r>
          </a:p>
          <a:p>
            <a:pPr lvl="0"/>
            <a:r>
              <a:t>Citing papers as supporting a specific point when they don’t</a:t>
            </a:r>
          </a:p>
          <a:p>
            <a:pPr marL="0" lvl="0" indent="0">
              <a:spcBef>
                <a:spcPts val="3000"/>
              </a:spcBef>
              <a:buNone/>
            </a:pPr>
            <a:r>
              <a:rPr b="1"/>
              <a:t>Salami slicing</a:t>
            </a:r>
          </a:p>
          <a:p>
            <a:pPr lvl="0"/>
            <a:r>
              <a:t>Splitting relevant analyses from a single dataset into multiple papers to increase publication count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t>Do Psychologists Engage in QRPs? (John et al. 2012)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61214906"/>
              </p:ext>
            </p:extLst>
          </p:nvPr>
        </p:nvGraphicFramePr>
        <p:xfrm>
          <a:off x="102335" y="1063228"/>
          <a:ext cx="8829997" cy="33684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953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46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38855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 sz="1100" dirty="0"/>
                        <a:t>Item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 sz="1100" dirty="0"/>
                        <a:t>Self admission rate (%)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3184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 sz="1100"/>
                        <a:t>Failing to report all of study’s dependent measures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 sz="1100"/>
                        <a:t>63.4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6833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 sz="1100"/>
                        <a:t>Deciding whether to collect more data after looking to see whether the results were significant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 sz="1100"/>
                        <a:t>55.9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3184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 sz="1100"/>
                        <a:t>Failing to report all of a study’s conditions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 sz="1100"/>
                        <a:t>27.7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6833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 sz="1100" dirty="0"/>
                        <a:t>Stopping collecting data earlier than planned because one found the result that one had been looking for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 sz="1100"/>
                        <a:t>16.6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6833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 sz="1100"/>
                        <a:t>“Rounding off” a p value (e.g., reporting that a p value of .054 is less than .05)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 sz="1100"/>
                        <a:t>22.2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3184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 sz="1100"/>
                        <a:t>Selectively reporting studies that “worked”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 sz="1100"/>
                        <a:t>45.8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6833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 sz="1100" dirty="0"/>
                        <a:t>Deciding whether to exclude data after looking at the impact of doing so on the results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 sz="1100"/>
                        <a:t>38.2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23184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 sz="1100"/>
                        <a:t>Reporting an unexpected finding as having been predicted from the start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 sz="1100"/>
                        <a:t>27.0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6833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 sz="1100"/>
                        <a:t>Claiming that results are unaffected by demographic variables (e.g., gender) when one is actually unsure (or knows that they do)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 sz="1100"/>
                        <a:t>3.0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23184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 sz="1100"/>
                        <a:t>Falsifying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 sz="1100" dirty="0"/>
                        <a:t>0.6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Why should you care?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lvl="0" indent="0">
              <a:buNone/>
            </a:pPr>
            <a:r>
              <a:rPr b="1"/>
              <a:t>YOU</a:t>
            </a:r>
            <a:r>
              <a:t> are the future</a:t>
            </a:r>
          </a:p>
          <a:p>
            <a:pPr lvl="0"/>
            <a:r>
              <a:t>researchers (academic or industry)</a:t>
            </a:r>
          </a:p>
          <a:p>
            <a:pPr lvl="0"/>
            <a:r>
              <a:t>practitioners</a:t>
            </a:r>
          </a:p>
          <a:p>
            <a:pPr lvl="0"/>
            <a:r>
              <a:t>educators</a:t>
            </a:r>
          </a:p>
          <a:p>
            <a:pPr marL="0" lvl="0" indent="0">
              <a:buNone/>
            </a:pPr>
            <a:r>
              <a:t>Understanding how research works (and how the environment can affects the research process) allows you to:</a:t>
            </a:r>
          </a:p>
          <a:p>
            <a:pPr marL="342900" lvl="0" indent="-342900">
              <a:buAutoNum type="arabicPeriod"/>
            </a:pPr>
            <a:r>
              <a:t>Be critical when you’re reading about research and not fall every “Psychology says” or “Science says” click-bait and</a:t>
            </a:r>
          </a:p>
          <a:p>
            <a:pPr marL="342900" lvl="0" indent="-342900">
              <a:buAutoNum type="arabicPeriod"/>
            </a:pPr>
            <a:r>
              <a:t>Make science better!</a:t>
            </a:r>
          </a:p>
          <a:p>
            <a:pPr marL="1270000" lvl="0" indent="0">
              <a:buNone/>
            </a:pPr>
            <a:r>
              <a:rPr sz="2000" b="1"/>
              <a:t>How can we make science better?</a:t>
            </a:r>
          </a:p>
          <a:p>
            <a:pPr marL="1270000" lvl="0" indent="0">
              <a:buNone/>
            </a:pPr>
            <a:endParaRPr sz="2000" b="1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marL="0" lvl="0" indent="0">
              <a:buNone/>
            </a:pPr>
            <a:r>
              <a:t>Part 2: From “Replication Crisis” to “Credibility Revolution”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The Credibility Revolution</a:t>
            </a:r>
          </a:p>
        </p:txBody>
      </p:sp>
      <p:pic>
        <p:nvPicPr>
          <p:cNvPr id="3" name="Picture 1" descr="images/clipboard-4265972502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787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fontScale="77500" lnSpcReduction="20000"/>
          </a:bodyPr>
          <a:lstStyle/>
          <a:p>
            <a:pPr marL="0" lvl="0" indent="0">
              <a:buNone/>
            </a:pPr>
            <a:r>
              <a:rPr b="1"/>
              <a:t>Simine Vazire</a:t>
            </a:r>
            <a:r>
              <a:t> (University of Melbourne)</a:t>
            </a:r>
          </a:p>
          <a:p>
            <a:pPr lvl="0"/>
            <a:r>
              <a:t>Coined the term “Credibilty Revolution” to describe a more optimistic move towards improving research, as opposed to just pointing out what was wrong with it</a:t>
            </a:r>
          </a:p>
          <a:p>
            <a:pPr lvl="0"/>
            <a:r>
              <a:t>Founder of the </a:t>
            </a:r>
            <a:r>
              <a:rPr>
                <a:hlinkClick r:id="rId3"/>
              </a:rPr>
              <a:t>Society for the Improvement of Psychological Science</a:t>
            </a:r>
            <a:r>
              <a:t> (SIPS) in 2016</a:t>
            </a:r>
          </a:p>
          <a:p>
            <a:pPr lvl="0"/>
            <a:r>
              <a:t>SIPS aims to “bring together scholars working to improve methods and practices in psychological science” and has played a key role in the development and proliferation of Open Science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Open Science (OS)</a:t>
            </a:r>
          </a:p>
        </p:txBody>
      </p:sp>
      <p:pic>
        <p:nvPicPr>
          <p:cNvPr id="3" name="Picture 1" descr="images/clipboard-95876222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41400" y="1193800"/>
            <a:ext cx="2882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pPr marL="0" lvl="0" indent="0">
              <a:buNone/>
            </a:pPr>
            <a:r>
              <a:t>Openness (</a:t>
            </a:r>
            <a:r>
              <a:rPr b="1"/>
              <a:t>transparency</a:t>
            </a:r>
            <a:r>
              <a:t>) prevents researchers from being able to hide their QRPs</a:t>
            </a:r>
          </a:p>
          <a:p>
            <a:pPr marL="0" lvl="0" indent="0">
              <a:buNone/>
            </a:pPr>
            <a:r>
              <a:t>The Open Science movement has inspired many innovations in transparent research, only a few of which we’ll explore today:</a:t>
            </a:r>
          </a:p>
          <a:p>
            <a:pPr lvl="0"/>
            <a:r>
              <a:rPr b="1"/>
              <a:t>Preregistration</a:t>
            </a:r>
          </a:p>
          <a:p>
            <a:pPr lvl="0"/>
            <a:r>
              <a:rPr b="1"/>
              <a:t>Registered reports</a:t>
            </a:r>
          </a:p>
          <a:p>
            <a:pPr lvl="0"/>
            <a:r>
              <a:rPr b="1"/>
              <a:t>Open materials/data/code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Preregistration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10000"/>
          </a:bodyPr>
          <a:lstStyle/>
          <a:p>
            <a:pPr lvl="0"/>
            <a:r>
              <a:rPr>
                <a:hlinkClick r:id="rId2"/>
              </a:rPr>
              <a:t>Preregistration</a:t>
            </a:r>
            <a:r>
              <a:t> involves publicly sharing a time-stamped research plan (e.g., on the OSF) that includes:</a:t>
            </a:r>
          </a:p>
          <a:p>
            <a:pPr lvl="1"/>
            <a:r>
              <a:rPr i="1"/>
              <a:t>Precise</a:t>
            </a:r>
            <a:r>
              <a:t> hypotheses to </a:t>
            </a:r>
            <a:r>
              <a:rPr b="1"/>
              <a:t>prevent HARKing</a:t>
            </a:r>
          </a:p>
          <a:p>
            <a:pPr lvl="1"/>
            <a:r>
              <a:t>Information about </a:t>
            </a:r>
            <a:r>
              <a:rPr i="1"/>
              <a:t>all</a:t>
            </a:r>
            <a:r>
              <a:t> your variables and how they’re operationalised to </a:t>
            </a:r>
            <a:r>
              <a:rPr b="1"/>
              <a:t>prevent selective reporting</a:t>
            </a:r>
          </a:p>
          <a:p>
            <a:pPr lvl="1"/>
            <a:r>
              <a:t>A </a:t>
            </a:r>
            <a:r>
              <a:rPr i="1"/>
              <a:t>detailed</a:t>
            </a:r>
            <a:r>
              <a:t> data analysis plan to </a:t>
            </a:r>
            <a:r>
              <a:rPr b="1"/>
              <a:t>prevent </a:t>
            </a:r>
            <a:r>
              <a:rPr b="1" i="1"/>
              <a:t>p</a:t>
            </a:r>
            <a:r>
              <a:rPr b="1"/>
              <a:t>-hacking</a:t>
            </a:r>
          </a:p>
          <a:p>
            <a:pPr lvl="0"/>
            <a:r>
              <a:t>Other benefits include making sure you are collecting data you can actually analyse and front-loading a lot of the work</a:t>
            </a:r>
          </a:p>
        </p:txBody>
      </p:sp>
      <p:pic>
        <p:nvPicPr>
          <p:cNvPr id="4" name="Picture 1" descr="images/clipboard-1594082459.png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53000" y="1193800"/>
            <a:ext cx="34417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Registered Reports</a:t>
            </a:r>
          </a:p>
        </p:txBody>
      </p:sp>
      <p:pic>
        <p:nvPicPr>
          <p:cNvPr id="3" name="Picture 1" descr="images/clipboard-3151829316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651000" y="1193800"/>
            <a:ext cx="584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Registered Reports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lvl="0" indent="0">
              <a:buNone/>
            </a:pPr>
            <a:r>
              <a:rPr>
                <a:hlinkClick r:id="rId2"/>
              </a:rPr>
              <a:t>Registered Reports</a:t>
            </a:r>
            <a:r>
              <a:t> are like preregistration insomuch as you’re specifying what you’re going to do in advance, but they have additional benefits.</a:t>
            </a:r>
          </a:p>
          <a:p>
            <a:pPr lvl="0"/>
            <a:r>
              <a:t>Like preregistration, they aim to </a:t>
            </a:r>
            <a:r>
              <a:rPr b="1"/>
              <a:t>reduce QRPs</a:t>
            </a:r>
            <a:r>
              <a:t> such as HARKing, </a:t>
            </a:r>
            <a:r>
              <a:rPr i="1"/>
              <a:t>p</a:t>
            </a:r>
            <a:r>
              <a:t>-hacking, and selective reporting</a:t>
            </a:r>
          </a:p>
          <a:p>
            <a:pPr lvl="0"/>
            <a:r>
              <a:t>They also </a:t>
            </a:r>
            <a:r>
              <a:rPr b="1"/>
              <a:t>improve research quality</a:t>
            </a:r>
            <a:r>
              <a:t> more generally as the methods are reviewed by peers before data collection commences</a:t>
            </a:r>
          </a:p>
          <a:p>
            <a:pPr lvl="0"/>
            <a:r>
              <a:t>They are also more likely to </a:t>
            </a:r>
            <a:r>
              <a:rPr b="1"/>
              <a:t>reduce publication bias</a:t>
            </a:r>
            <a:r>
              <a:t> as journals agree to publish the study based on the quality of the methods, regardless of the results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/>
          <a:p>
            <a:pPr marL="0" lvl="0" indent="0">
              <a:buNone/>
            </a:pPr>
            <a:r>
              <a:t>Long ago, Psychology scientists lived together in harmony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0" lvl="0" indent="0">
              <a:buNone/>
            </a:pPr>
            <a:r>
              <a:t>1879 - world’s psychology lab established by Wilhelm Wundt</a:t>
            </a:r>
          </a:p>
          <a:p>
            <a:pPr lvl="0"/>
            <a:r>
              <a:t>Defining point for Psychology as a separate discipline</a:t>
            </a:r>
          </a:p>
          <a:p>
            <a:pPr lvl="0"/>
            <a:r>
              <a:t>Prior to that - part of philosophy</a:t>
            </a:r>
          </a:p>
          <a:p>
            <a:pPr lvl="0"/>
            <a:r>
              <a:t>Use of experimental methods for the first time - smooth(ish) sciencing followed</a:t>
            </a:r>
          </a:p>
        </p:txBody>
      </p:sp>
      <p:pic>
        <p:nvPicPr>
          <p:cNvPr id="3" name="Picture 1" descr="lecture_11_materials/bearded_white_men_performing_the_psychology.jp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520700"/>
            <a:ext cx="5105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Sharing of Materials, Data, &amp; Code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pPr lvl="0"/>
            <a:r>
              <a:rPr b="1"/>
              <a:t>Open materials</a:t>
            </a:r>
            <a:r>
              <a:t> allow other researchers to inspect and more easily replicate your research study</a:t>
            </a:r>
          </a:p>
          <a:p>
            <a:pPr lvl="0"/>
            <a:r>
              <a:rPr b="1"/>
              <a:t>Open code and data</a:t>
            </a:r>
            <a:r>
              <a:t> allow other researchers to inspect and reproduce your research findings</a:t>
            </a:r>
          </a:p>
          <a:p>
            <a:pPr lvl="0"/>
            <a:r>
              <a:t>Open code is the main reason </a:t>
            </a:r>
            <a:r>
              <a:rPr b="1"/>
              <a:t>why we’re teaching you R!</a:t>
            </a:r>
          </a:p>
        </p:txBody>
      </p:sp>
      <p:pic>
        <p:nvPicPr>
          <p:cNvPr id="4" name="Picture 1" descr="images/clipboard-3566933965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2044700"/>
            <a:ext cx="4038600" cy="1689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marL="0" lvl="0" indent="0">
              <a:buNone/>
            </a:pPr>
            <a:r>
              <a:t>So, has Open Science improved Psychology?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t>New Evidence that OS is Improving Psychological Science!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pPr lvl="0"/>
            <a:r>
              <a:rPr>
                <a:hlinkClick r:id="rId2"/>
              </a:rPr>
              <a:t>Protzko et al. (2023)</a:t>
            </a:r>
            <a:r>
              <a:t> claimed that </a:t>
            </a:r>
            <a:r>
              <a:rPr b="1"/>
              <a:t>OS efforts are improving replicability</a:t>
            </a:r>
          </a:p>
          <a:p>
            <a:pPr lvl="0"/>
            <a:r>
              <a:t>Methods are complex, but essentially </a:t>
            </a:r>
            <a:r>
              <a:rPr b="1"/>
              <a:t>compared the replication rates</a:t>
            </a:r>
            <a:r>
              <a:t> of studies that had used OS practices with the replication rate of studies that hadn’t used OS practices</a:t>
            </a:r>
          </a:p>
          <a:p>
            <a:pPr lvl="0"/>
            <a:r>
              <a:t>Concluded </a:t>
            </a:r>
            <a:r>
              <a:rPr b="1"/>
              <a:t>86% replication rate</a:t>
            </a:r>
            <a:r>
              <a:t> in the OS sample was due to “rigor-enhancing practices” such as </a:t>
            </a:r>
            <a:r>
              <a:rPr b="1"/>
              <a:t>preregistration</a:t>
            </a:r>
            <a:r>
              <a:t>, </a:t>
            </a:r>
            <a:r>
              <a:rPr b="1"/>
              <a:t>methodological transparency</a:t>
            </a:r>
            <a:r>
              <a:t>, confirmatory tests, and large sample sizes.</a:t>
            </a:r>
          </a:p>
        </p:txBody>
      </p:sp>
      <p:pic>
        <p:nvPicPr>
          <p:cNvPr id="4" name="Picture 1" descr="images/clipboard-2142852329.png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48200" y="1689100"/>
            <a:ext cx="4038600" cy="2387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Wait, what’s that Editor’s Note all about?</a:t>
            </a:r>
          </a:p>
        </p:txBody>
      </p:sp>
      <p:pic>
        <p:nvPicPr>
          <p:cNvPr id="3" name="Picture 1" descr="images/clipboard-4198997863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663700" y="1193800"/>
            <a:ext cx="16383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pPr marL="0" lvl="0" indent="0">
              <a:buNone/>
            </a:pPr>
            <a:r>
              <a:rPr>
                <a:hlinkClick r:id="rId3"/>
              </a:rPr>
              <a:t>Bak-Coleman &amp; Devezer (2023)</a:t>
            </a:r>
            <a:r>
              <a:t> wrote a response, arguing (amongst other things):</a:t>
            </a:r>
          </a:p>
          <a:p>
            <a:pPr lvl="0"/>
            <a:r>
              <a:t>The definition of ‘replication’ was less conservative in the OS than the non-OS sample</a:t>
            </a:r>
          </a:p>
          <a:p>
            <a:pPr lvl="0"/>
            <a:r>
              <a:t>The OS group of studies were chosen </a:t>
            </a:r>
            <a:r>
              <a:rPr i="1"/>
              <a:t>because</a:t>
            </a:r>
            <a:r>
              <a:t> they were more likely to replicate</a:t>
            </a:r>
          </a:p>
          <a:p>
            <a:pPr lvl="0"/>
            <a:r>
              <a:t>The hypotheses and analyses in the study were not as preregistered</a:t>
            </a:r>
          </a:p>
          <a:p>
            <a:pPr marL="0" lvl="0" indent="0">
              <a:buNone/>
            </a:pPr>
            <a:r>
              <a:t>The story unfolds further in </a:t>
            </a:r>
            <a:r>
              <a:rPr>
                <a:hlinkClick r:id="rId4"/>
              </a:rPr>
              <a:t>this blogpost</a:t>
            </a:r>
            <a:r>
              <a:t>.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Metabias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pPr lvl="0"/>
            <a:r>
              <a:t>Original reviews pointed out the flaws in this study</a:t>
            </a:r>
          </a:p>
          <a:p>
            <a:pPr lvl="0"/>
            <a:r>
              <a:t>One of those reviewers spoke out on Twitter, saying the original authors’ response was that they were aware of the flaws, but thought the ends justified the means</a:t>
            </a:r>
          </a:p>
          <a:p>
            <a:pPr lvl="0"/>
            <a:r>
              <a:t>In other words, it was okay to fudge the figures a bit to get more people on the OS bandwagon</a:t>
            </a:r>
          </a:p>
          <a:p>
            <a:pPr lvl="0"/>
            <a:r>
              <a:t>This (meta)bias is the kind of QRP that OS set out to eradicate</a:t>
            </a:r>
          </a:p>
          <a:p>
            <a:pPr lvl="0"/>
            <a:r>
              <a:t>Read the </a:t>
            </a:r>
            <a:r>
              <a:rPr>
                <a:hlinkClick r:id="rId2"/>
              </a:rPr>
              <a:t>full thread here</a:t>
            </a:r>
            <a:r>
              <a:t> on Bluesky</a:t>
            </a:r>
          </a:p>
        </p:txBody>
      </p:sp>
      <p:pic>
        <p:nvPicPr>
          <p:cNvPr id="4" name="Picture 1" descr="images/clipboard-3273803940.png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48200" y="1968500"/>
            <a:ext cx="4038600" cy="1841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Is Preregistration Worthwhile?</a:t>
            </a:r>
          </a:p>
        </p:txBody>
      </p:sp>
      <p:pic>
        <p:nvPicPr>
          <p:cNvPr id="3" name="Picture 1" descr="images/clipboard-1553905897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689100" y="1193800"/>
            <a:ext cx="1574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fontScale="77500" lnSpcReduction="20000"/>
          </a:bodyPr>
          <a:lstStyle/>
          <a:p>
            <a:pPr marL="0" lvl="0" indent="0">
              <a:buNone/>
            </a:pPr>
            <a:r>
              <a:t>Szöllősi, Navarro, van Rooij, and colleagues (2021) wrote a paper called “</a:t>
            </a:r>
            <a:r>
              <a:rPr>
                <a:hlinkClick r:id="rId3"/>
              </a:rPr>
              <a:t>Is Preregistration Worthwhile?</a:t>
            </a:r>
            <a:r>
              <a:t>”, which argued:</a:t>
            </a:r>
          </a:p>
          <a:p>
            <a:pPr lvl="0"/>
            <a:r>
              <a:t>Preregistration isn’t sufficient for good science</a:t>
            </a:r>
          </a:p>
          <a:p>
            <a:pPr lvl="0"/>
            <a:r>
              <a:t>You can still preregister bad science from weak theories</a:t>
            </a:r>
          </a:p>
          <a:p>
            <a:pPr lvl="0"/>
            <a:r>
              <a:t>Strong theories generate very specific hypotheses that are less susceptible to HARKing</a:t>
            </a:r>
          </a:p>
          <a:p>
            <a:pPr lvl="0"/>
            <a:r>
              <a:rPr b="1"/>
              <a:t>Psychology needs stronger theories, not preregistration</a:t>
            </a:r>
          </a:p>
          <a:p>
            <a:pPr marL="0" lvl="0" indent="0">
              <a:buNone/>
            </a:pPr>
            <a:r>
              <a:t>It caused quite the </a:t>
            </a:r>
            <a:r>
              <a:rPr>
                <a:hlinkClick r:id="rId4"/>
              </a:rPr>
              <a:t>Twitter storm</a:t>
            </a:r>
            <a:r>
              <a:t>!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Questionable Metascience Practices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lvl="0" indent="0">
              <a:buNone/>
            </a:pPr>
            <a:r>
              <a:rPr>
                <a:hlinkClick r:id="rId2"/>
              </a:rPr>
              <a:t>Rubin (2023)</a:t>
            </a:r>
            <a:r>
              <a:t> argued that many OS proponents engage in questionable metascience practices, for example:</a:t>
            </a:r>
          </a:p>
          <a:p>
            <a:pPr lvl="0"/>
            <a:r>
              <a:t>A </a:t>
            </a:r>
            <a:r>
              <a:rPr b="1"/>
              <a:t>lack of evidence</a:t>
            </a:r>
            <a:r>
              <a:t> of its efficacy</a:t>
            </a:r>
          </a:p>
          <a:p>
            <a:pPr lvl="0"/>
            <a:r>
              <a:rPr b="1"/>
              <a:t>Metabias</a:t>
            </a:r>
            <a:r>
              <a:t> towards blaming researcher bias (QRPs) for the replication crisis, when there are other explanations (e.g., weak theory, poor measurement practice)</a:t>
            </a:r>
          </a:p>
          <a:p>
            <a:pPr lvl="0"/>
            <a:r>
              <a:t>Rejecting or </a:t>
            </a:r>
            <a:r>
              <a:rPr b="1"/>
              <a:t>ignoring criticisms</a:t>
            </a:r>
            <a:r>
              <a:t> of metascience and/or science reform</a:t>
            </a:r>
          </a:p>
          <a:p>
            <a:pPr lvl="0"/>
            <a:r>
              <a:t>Quick, superficial, dismissive, and/or mocking style of criticising others, predominantly from those in positions of </a:t>
            </a:r>
            <a:r>
              <a:rPr b="1"/>
              <a:t>power and privilege</a:t>
            </a:r>
            <a:r>
              <a:t> (</a:t>
            </a:r>
            <a:r>
              <a:rPr b="1"/>
              <a:t>bropen science</a:t>
            </a:r>
            <a:r>
              <a:t>)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Bropen Science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lvl="0" indent="0">
              <a:buNone/>
            </a:pPr>
            <a:r>
              <a:rPr>
                <a:hlinkClick r:id="rId2"/>
              </a:rPr>
              <a:t>Whitaker &amp; Guest (2020)</a:t>
            </a:r>
            <a:r>
              <a:t>: “</a:t>
            </a:r>
            <a:r>
              <a:rPr b="1"/>
              <a:t>#bropenscience</a:t>
            </a:r>
            <a:r>
              <a:t> is a tongue-in-cheek expression but also has a serious side, shedding light on the </a:t>
            </a:r>
            <a:r>
              <a:rPr b="1"/>
              <a:t>narrow demographics</a:t>
            </a:r>
            <a:r>
              <a:t> and </a:t>
            </a:r>
            <a:r>
              <a:rPr b="1"/>
              <a:t>off-putting behavioural patterns</a:t>
            </a:r>
            <a:r>
              <a:t> seen in open science.”</a:t>
            </a:r>
          </a:p>
          <a:p>
            <a:pPr marL="0" lvl="0" indent="0">
              <a:buNone/>
            </a:pPr>
            <a:r>
              <a:t>“Not all bros are men. And that’s true, but they are more likely to be from one or more of the following </a:t>
            </a:r>
            <a:r>
              <a:rPr b="1"/>
              <a:t>dominant social groups</a:t>
            </a:r>
            <a:r>
              <a:t>: male, white, cisgender, heterosexual, able-bodied, neurotypical, high socioeconomic status, English-speaking. That’s because </a:t>
            </a:r>
            <a:r>
              <a:rPr b="1"/>
              <a:t>structural privileges exist that benefit certain groups</a:t>
            </a:r>
            <a:r>
              <a:t> of people.”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t>What do these OS proponents have in common?</a:t>
            </a:r>
          </a:p>
        </p:txBody>
      </p:sp>
      <p:pic>
        <p:nvPicPr>
          <p:cNvPr id="3" name="Picture 1" descr="images/clipboard-1595072168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247900" y="1193800"/>
            <a:ext cx="46355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What do these OS critics have in common?</a:t>
            </a:r>
          </a:p>
        </p:txBody>
      </p:sp>
      <p:pic>
        <p:nvPicPr>
          <p:cNvPr id="3" name="Picture 1" descr="images/clipboard-301541072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235200" y="1193800"/>
            <a:ext cx="46736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t>…Everything changed when the </a:t>
            </a:r>
            <a:r>
              <a:rPr strike="sngStrike"/>
              <a:t>Fire Nation</a:t>
            </a:r>
            <a:r>
              <a:t> Open Science Collaboration attacked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481916"/>
          </a:xfrm>
        </p:spPr>
        <p:txBody>
          <a:bodyPr>
            <a:normAutofit fontScale="92500" lnSpcReduction="10000"/>
          </a:bodyPr>
          <a:lstStyle/>
          <a:p>
            <a:pPr marL="0" lvl="0" indent="0">
              <a:buNone/>
            </a:pPr>
            <a:r>
              <a:rPr dirty="0"/>
              <a:t>Open Science Collaboration (2015): </a:t>
            </a:r>
            <a:r>
              <a:rPr b="1" dirty="0"/>
              <a:t>Estimating the reproducibility of psychological science</a:t>
            </a:r>
          </a:p>
          <a:p>
            <a:pPr lvl="0"/>
            <a:r>
              <a:rPr dirty="0"/>
              <a:t>Attempted to replicate findings published in high profile journals</a:t>
            </a:r>
          </a:p>
          <a:p>
            <a:pPr lvl="0"/>
            <a:r>
              <a:rPr dirty="0"/>
              <a:t>Replicated effect sizes were half the size of the ones than originally reported</a:t>
            </a:r>
          </a:p>
          <a:p>
            <a:pPr lvl="0"/>
            <a:r>
              <a:rPr dirty="0"/>
              <a:t>97% of original </a:t>
            </a:r>
            <a:r>
              <a:rPr i="1" dirty="0"/>
              <a:t>p</a:t>
            </a:r>
            <a:r>
              <a:rPr dirty="0"/>
              <a:t>-values were statistically significant (</a:t>
            </a:r>
            <a:r>
              <a:rPr i="1" dirty="0"/>
              <a:t>p</a:t>
            </a:r>
            <a:r>
              <a:rPr dirty="0"/>
              <a:t> &lt; 0.05)</a:t>
            </a:r>
          </a:p>
          <a:p>
            <a:pPr lvl="0"/>
            <a:r>
              <a:rPr dirty="0"/>
              <a:t>Only 36% of replicated </a:t>
            </a:r>
            <a:r>
              <a:rPr i="1" dirty="0"/>
              <a:t>p</a:t>
            </a:r>
            <a:r>
              <a:rPr dirty="0"/>
              <a:t>-values were statistically significant</a:t>
            </a:r>
          </a:p>
          <a:p>
            <a:pPr marL="1270000" lvl="0" indent="0">
              <a:buNone/>
            </a:pPr>
            <a:r>
              <a:rPr sz="2000" b="1" dirty="0"/>
              <a:t>Vocabulary</a:t>
            </a:r>
          </a:p>
          <a:p>
            <a:pPr marL="1270000" lvl="0" indent="0">
              <a:buNone/>
            </a:pPr>
            <a:r>
              <a:rPr sz="2000" b="1" dirty="0"/>
              <a:t>Replication:</a:t>
            </a:r>
            <a:r>
              <a:rPr sz="2000" dirty="0"/>
              <a:t> The process of repeating (re-running) the same study using identical methodology.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Glimmers of Hope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lvl="0"/>
            <a:r>
              <a:rPr>
                <a:hlinkClick r:id="rId2"/>
              </a:rPr>
              <a:t>The Society for the Improvement of Psychological Science’s Code of Conduct</a:t>
            </a:r>
            <a:r>
              <a:t> warns against behaviour typical of #bropenscience and is (visibly) more committed to diversity and inclusion</a:t>
            </a:r>
          </a:p>
          <a:p>
            <a:pPr lvl="0"/>
            <a:r>
              <a:rPr>
                <a:hlinkClick r:id="rId3"/>
              </a:rPr>
              <a:t>The Center for Open Science’s Symposium: Critical Perspectives on the Metascience Reform Movement</a:t>
            </a:r>
            <a:r>
              <a:t> is an example of embracing criticism</a:t>
            </a:r>
          </a:p>
          <a:p>
            <a:pPr lvl="0"/>
            <a:r>
              <a:t>Non-English speaking OS groups are being set up, such as the </a:t>
            </a:r>
            <a:r>
              <a:rPr>
                <a:hlinkClick r:id="rId4"/>
              </a:rPr>
              <a:t>Chinese Open Science Network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Lecture Summary</a:t>
            </a:r>
          </a:p>
        </p:txBody>
      </p:sp>
      <p:pic>
        <p:nvPicPr>
          <p:cNvPr id="3" name="Picture 1" descr="images/clipboard-44355903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7747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fontScale="70000" lnSpcReduction="20000"/>
          </a:bodyPr>
          <a:lstStyle/>
          <a:p>
            <a:pPr lvl="0"/>
            <a:r>
              <a:t>The </a:t>
            </a:r>
            <a:r>
              <a:rPr b="1"/>
              <a:t>Replication Crisis</a:t>
            </a:r>
            <a:r>
              <a:t> in Psychology triggered a chain of events, intended to improve Psychological Science</a:t>
            </a:r>
          </a:p>
          <a:p>
            <a:pPr lvl="0"/>
            <a:r>
              <a:t>Initially, the discipline focused on identifying problems and a list of </a:t>
            </a:r>
            <a:r>
              <a:rPr b="1"/>
              <a:t>Questionable Research Practices</a:t>
            </a:r>
            <a:r>
              <a:t> emerged</a:t>
            </a:r>
          </a:p>
          <a:p>
            <a:pPr lvl="0"/>
            <a:r>
              <a:t>In response, </a:t>
            </a:r>
            <a:r>
              <a:rPr b="1"/>
              <a:t>Open Science</a:t>
            </a:r>
            <a:r>
              <a:t> initiatives were developed that attempted to prevent QRPs</a:t>
            </a:r>
          </a:p>
          <a:p>
            <a:pPr lvl="0"/>
            <a:r>
              <a:t>However, OS has been subject to </a:t>
            </a:r>
            <a:r>
              <a:rPr b="1"/>
              <a:t>Questionable Metascience Practices</a:t>
            </a:r>
            <a:r>
              <a:t> and must be held to the same standards as the research it is trying to improve</a:t>
            </a:r>
          </a:p>
          <a:p>
            <a:pPr lvl="0"/>
            <a:r>
              <a:t>OS is showing signs of becoming more humble, more reflective, more inclusive, and will have no choice but to provide robust evidence of its effectiveness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Further Information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lvl="0"/>
            <a:r>
              <a:rPr>
                <a:hlinkClick r:id="rId2"/>
              </a:rPr>
              <a:t>FORRT</a:t>
            </a:r>
            <a:r>
              <a:t> (including the </a:t>
            </a:r>
            <a:r>
              <a:rPr>
                <a:hlinkClick r:id="rId3"/>
              </a:rPr>
              <a:t>Open Science Glossary</a:t>
            </a:r>
            <a:r>
              <a:t>)</a:t>
            </a:r>
          </a:p>
          <a:p>
            <a:pPr lvl="0"/>
            <a:r>
              <a:t>Mark Rubin’s </a:t>
            </a:r>
            <a:r>
              <a:rPr>
                <a:hlinkClick r:id="rId4"/>
              </a:rPr>
              <a:t>Critical Metascience Reading List</a:t>
            </a:r>
          </a:p>
          <a:p>
            <a:pPr lvl="0"/>
            <a:r>
              <a:t>Twitter/Bluesky (follow the folks cited in this lecture)</a:t>
            </a:r>
          </a:p>
          <a:p>
            <a:pPr marL="0" lvl="0" indent="0">
              <a:buNone/>
            </a:pPr>
            <a:r>
              <a:t>More references:</a:t>
            </a:r>
          </a:p>
          <a:p>
            <a:pPr lvl="0"/>
            <a:r>
              <a:t>John, L. K., Loewenstein, G., &amp; Prelec, D. (2012). Measuring the prevalence of questionable research practices with incentives for truth telling. </a:t>
            </a:r>
            <a:r>
              <a:rPr i="1"/>
              <a:t>Psychological science</a:t>
            </a:r>
            <a:r>
              <a:t>, </a:t>
            </a:r>
            <a:r>
              <a:rPr i="1"/>
              <a:t>23</a:t>
            </a:r>
            <a:r>
              <a:t>(5), 524-532.</a:t>
            </a:r>
          </a:p>
          <a:p>
            <a:pPr lvl="0"/>
            <a:r>
              <a:t>Masicampo, E. J., &amp; Lalande, D. R. (2012). A peculiar prevalence of p values just below .05. </a:t>
            </a:r>
            <a:r>
              <a:rPr i="1"/>
              <a:t>Quarterly Journal of Experimental Psychology</a:t>
            </a:r>
            <a:r>
              <a:t>, </a:t>
            </a:r>
            <a:r>
              <a:rPr i="1"/>
              <a:t>65</a:t>
            </a:r>
            <a:r>
              <a:t>(11), 2271-2279. </a:t>
            </a:r>
            <a:r>
              <a:rPr>
                <a:hlinkClick r:id="rId5"/>
              </a:rPr>
              <a:t>https://doi.org/10.1080/17470218.2012.711335</a:t>
            </a:r>
          </a:p>
          <a:p>
            <a:pPr lvl="0"/>
            <a:r>
              <a:t>Silberzahn, R., Uhlmann, E. L., Martin, D. P., Anselmi, P., Aust, F., Awtrey, E., … &amp; Nosek, B. A. (2018). Many analysts, one data set: Making transparent how variations in analytic choices affect results. </a:t>
            </a:r>
            <a:r>
              <a:rPr i="1"/>
              <a:t>Advances in Methods and Practices in Psychological Science</a:t>
            </a:r>
            <a:r>
              <a:t>, </a:t>
            </a:r>
            <a:r>
              <a:rPr i="1"/>
              <a:t>1</a:t>
            </a:r>
            <a:r>
              <a:t>(3), 337-356.</a:t>
            </a:r>
          </a:p>
          <a:p>
            <a:pPr lvl="0"/>
            <a:r>
              <a:t>Simon Kolstoe. </a:t>
            </a:r>
            <a:r>
              <a:rPr i="1"/>
              <a:t>Defining the Spectrum of Questionable Research</a:t>
            </a:r>
            <a:br/>
            <a:r>
              <a:rPr i="1"/>
              <a:t>Practices (QRPs)</a:t>
            </a:r>
            <a:r>
              <a:t>, UKRIO, 2023 </a:t>
            </a:r>
            <a:r>
              <a:rPr>
                <a:hlinkClick r:id="rId6"/>
              </a:rPr>
              <a:t>https://doi.org/10.37672/UKRIO.2023.02.QRPs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t>…Everything changed when the </a:t>
            </a:r>
            <a:r>
              <a:rPr strike="sngStrike"/>
              <a:t>Fire Nation</a:t>
            </a:r>
            <a:r>
              <a:t> Open Science Collaboration attacked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668182"/>
          </a:xfrm>
        </p:spPr>
        <p:txBody>
          <a:bodyPr>
            <a:normAutofit fontScale="92500" lnSpcReduction="10000"/>
          </a:bodyPr>
          <a:lstStyle/>
          <a:p>
            <a:pPr marL="0" lvl="0" indent="0">
              <a:buNone/>
            </a:pPr>
            <a:r>
              <a:rPr dirty="0"/>
              <a:t>Some famous findings that we </a:t>
            </a:r>
            <a:r>
              <a:rPr b="1" dirty="0"/>
              <a:t>can’t</a:t>
            </a:r>
            <a:r>
              <a:rPr dirty="0"/>
              <a:t> replicate:</a:t>
            </a:r>
          </a:p>
          <a:p>
            <a:pPr lvl="0"/>
            <a:r>
              <a:rPr dirty="0"/>
              <a:t>Smiling will make you feel happier</a:t>
            </a:r>
          </a:p>
          <a:p>
            <a:pPr lvl="0"/>
            <a:r>
              <a:rPr dirty="0"/>
              <a:t>Power posing will make you act bolder</a:t>
            </a:r>
          </a:p>
          <a:p>
            <a:pPr lvl="0"/>
            <a:r>
              <a:rPr dirty="0"/>
              <a:t>Self-control is a limited resource</a:t>
            </a:r>
          </a:p>
          <a:p>
            <a:pPr lvl="0"/>
            <a:r>
              <a:rPr dirty="0"/>
              <a:t>Revising after your exams can improve your earlier performance (Daryl </a:t>
            </a:r>
            <a:r>
              <a:rPr dirty="0" err="1"/>
              <a:t>Bem’s</a:t>
            </a:r>
            <a:r>
              <a:rPr dirty="0"/>
              <a:t> “pre-cognition” experiments)</a:t>
            </a:r>
          </a:p>
          <a:p>
            <a:pPr lvl="0"/>
            <a:r>
              <a:rPr dirty="0"/>
              <a:t>Babies are born with the power to imitate</a:t>
            </a:r>
          </a:p>
        </p:txBody>
      </p:sp>
      <p:pic>
        <p:nvPicPr>
          <p:cNvPr id="4" name="Picture 1" descr="lecture_11_materials/capt_ray_forced_laughter.gif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16500" y="1193800"/>
            <a:ext cx="330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t>Read more here: </a:t>
            </a:r>
            <a:r>
              <a:rPr>
                <a:hlinkClick r:id="rId2"/>
              </a:rPr>
              <a:t>https://www.bps.org.uk/research-digest/ten-famous-psychology-findings-have-been-difficult-replicate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Poll time!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t>Two teams of researchers set out to study the effect of mindfulness meditation on well-being. Both teams apply the same intervention using identical protocol and each team collects 200 participants. The teams analyse their own data using the </a:t>
            </a:r>
            <a:r>
              <a:rPr i="1"/>
              <a:t>t</a:t>
            </a:r>
            <a:r>
              <a:t>-test, comparing the well-being of the intervention group against the control group.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1270000" lvl="0" indent="0">
              <a:buNone/>
            </a:pPr>
            <a:r>
              <a:rPr sz="2000" b="1"/>
              <a:t>Team 1</a:t>
            </a:r>
          </a:p>
          <a:p>
            <a:pPr marL="1270000" lvl="0" indent="0">
              <a:buNone/>
            </a:pPr>
            <a:r>
              <a:rPr sz="2000"/>
              <a:t>Team 1 finds a statistically </a:t>
            </a:r>
            <a:r>
              <a:rPr sz="2000" b="1"/>
              <a:t>significant difference</a:t>
            </a:r>
            <a:r>
              <a:rPr sz="2000"/>
              <a:t> in well-being between the two groups (</a:t>
            </a:r>
            <a:r>
              <a:rPr sz="2000" i="1"/>
              <a:t>p</a:t>
            </a:r>
            <a:r>
              <a:rPr sz="2000"/>
              <a:t> = .034)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1270000" lvl="0" indent="0">
              <a:buNone/>
            </a:pPr>
            <a:r>
              <a:rPr sz="2000" b="1"/>
              <a:t>Team 2</a:t>
            </a:r>
          </a:p>
          <a:p>
            <a:pPr marL="1270000" lvl="0" indent="0">
              <a:buNone/>
            </a:pPr>
            <a:r>
              <a:rPr sz="2000"/>
              <a:t>Team 2 finds a </a:t>
            </a:r>
            <a:r>
              <a:rPr sz="2000" b="1"/>
              <a:t>non-significant difference</a:t>
            </a:r>
            <a:r>
              <a:rPr sz="2000"/>
              <a:t> in well-being between the two groups (p = .27)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dirty="0"/>
              <a:t>Both teams write-up their reports as a scientific paper. </a:t>
            </a:r>
            <a:r>
              <a:rPr b="1" dirty="0"/>
              <a:t>Which paper should get published?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C087D2-17C8-2A43-A1C8-981B041CC1E4}"/>
              </a:ext>
            </a:extLst>
          </p:cNvPr>
          <p:cNvSpPr txBox="1">
            <a:spLocks/>
          </p:cNvSpPr>
          <p:nvPr/>
        </p:nvSpPr>
        <p:spPr>
          <a:xfrm>
            <a:off x="1811867" y="2681817"/>
            <a:ext cx="4038600" cy="3394472"/>
          </a:xfrm>
          <a:prstGeom prst="rect">
            <a:avLst/>
          </a:prstGeom>
        </p:spPr>
        <p:txBody>
          <a:bodyPr/>
          <a:lstStyle>
            <a:lvl1pPr marL="3429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34290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287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34290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14500" indent="-34290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574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003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432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861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3000"/>
              </a:spcBef>
              <a:buFont typeface="Arial"/>
              <a:buNone/>
            </a:pPr>
            <a:r>
              <a:rPr lang="en-GB" b="1">
                <a:hlinkClick r:id="rId2"/>
              </a:rPr>
              <a:t>bit.ly/and-poll</a:t>
            </a:r>
            <a:endParaRPr lang="en-GB" b="1" dirty="0">
              <a:hlinkClick r:id="rId2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2385</Words>
  <Application>Microsoft Macintosh PowerPoint</Application>
  <PresentationFormat>On-screen Show (16:9)</PresentationFormat>
  <Paragraphs>203</Paragraphs>
  <Slides>42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5" baseType="lpstr">
      <vt:lpstr>Arial</vt:lpstr>
      <vt:lpstr>Calibri</vt:lpstr>
      <vt:lpstr>Office Theme</vt:lpstr>
      <vt:lpstr>Questionable Research Practices</vt:lpstr>
      <vt:lpstr>Part 1: How science got broken</vt:lpstr>
      <vt:lpstr>Long ago, Psychology scientists lived together in harmony</vt:lpstr>
      <vt:lpstr>…Everything changed when the Fire Nation Open Science Collaboration attacked</vt:lpstr>
      <vt:lpstr>…Everything changed when the Fire Nation Open Science Collaboration attacked</vt:lpstr>
      <vt:lpstr>PowerPoint Presentation</vt:lpstr>
      <vt:lpstr>Poll time!</vt:lpstr>
      <vt:lpstr>PowerPoint Presentation</vt:lpstr>
      <vt:lpstr>PowerPoint Presentation</vt:lpstr>
      <vt:lpstr>Publication bias</vt:lpstr>
      <vt:lpstr>A day in the life of a scientist</vt:lpstr>
      <vt:lpstr>Questionable Research Practices (QRPs)</vt:lpstr>
      <vt:lpstr>Questionable Research Practices (QRPs)</vt:lpstr>
      <vt:lpstr>PowerPoint Presentation</vt:lpstr>
      <vt:lpstr>The Garden of Forking Paths</vt:lpstr>
      <vt:lpstr>PowerPoint Presentation</vt:lpstr>
      <vt:lpstr>Some QRPs</vt:lpstr>
      <vt:lpstr>PowerPoint Presentation</vt:lpstr>
      <vt:lpstr>Some QRPs</vt:lpstr>
      <vt:lpstr>Some QRPs</vt:lpstr>
      <vt:lpstr>Some QRPs</vt:lpstr>
      <vt:lpstr>Do Psychologists Engage in QRPs? (John et al. 2012)</vt:lpstr>
      <vt:lpstr>Why should you care?</vt:lpstr>
      <vt:lpstr>Part 2: From “Replication Crisis” to “Credibility Revolution”</vt:lpstr>
      <vt:lpstr>The Credibility Revolution</vt:lpstr>
      <vt:lpstr>Open Science (OS)</vt:lpstr>
      <vt:lpstr>Preregistration</vt:lpstr>
      <vt:lpstr>Registered Reports</vt:lpstr>
      <vt:lpstr>Registered Reports</vt:lpstr>
      <vt:lpstr>Sharing of Materials, Data, &amp; Code</vt:lpstr>
      <vt:lpstr>So, has Open Science improved Psychology?</vt:lpstr>
      <vt:lpstr>New Evidence that OS is Improving Psychological Science!</vt:lpstr>
      <vt:lpstr>Wait, what’s that Editor’s Note all about?</vt:lpstr>
      <vt:lpstr>Metabias</vt:lpstr>
      <vt:lpstr>Is Preregistration Worthwhile?</vt:lpstr>
      <vt:lpstr>Questionable Metascience Practices</vt:lpstr>
      <vt:lpstr>Bropen Science</vt:lpstr>
      <vt:lpstr>What do these OS proponents have in common?</vt:lpstr>
      <vt:lpstr>What do these OS critics have in common?</vt:lpstr>
      <vt:lpstr>Glimmers of Hope</vt:lpstr>
      <vt:lpstr>Lecture Summary</vt:lpstr>
      <vt:lpstr>Further Information</vt:lpstr>
    </vt:vector>
  </TitlesOfParts>
  <LinksUpToDate>false</LinksUpToDate>
  <SharedDoc>false</SharedDoc>
  <HyperlinksChanged>false</HyperlinksChanged>
  <AppVersion>16.0000</AppVersion>
</Properties>
</file>

<file path=docProps/app0.xml><?xml version="1.0" encoding="utf-8"?>
<Properties xmlns="http://schemas.openxmlformats.org/officeDocument/2006/extended-properties" xmlns:vt="http://schemas.openxmlformats.org/officeDocument/2006/docPropsVTypes">
  <TotalTime>2</TotalTime>
  <Words>49</Words>
  <Application>Microsoft Macintosh PowerPoint</Application>
  <PresentationFormat>On-screen Show (16:9)</PresentationFormat>
  <Paragraphs>15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Questionable Research Practices</dc:title>
  <dc:creator>Jenny Terry &amp; Martina Sladekova</dc:creator>
  <cp:keywords/>
  <cp:lastModifiedBy>Martina Sladekova</cp:lastModifiedBy>
  <cp:revision>1</cp:revision>
  <dcterms:created xsi:type="dcterms:W3CDTF">2024-04-30T17:01:27Z</dcterms:created>
  <dcterms:modified xsi:type="dcterms:W3CDTF">2024-04-30T17:04:13Z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uthors">
    <vt:lpwstr/>
  </property>
  <property fmtid="{D5CDD505-2E9C-101B-9397-08002B2CF9AE}" pid="3" name="biblio-config">
    <vt:lpwstr>True</vt:lpwstr>
  </property>
  <property fmtid="{D5CDD505-2E9C-101B-9397-08002B2CF9AE}" pid="4" name="by-author">
    <vt:lpwstr/>
  </property>
  <property fmtid="{D5CDD505-2E9C-101B-9397-08002B2CF9AE}" pid="5" name="editor">
    <vt:lpwstr>visual</vt:lpwstr>
  </property>
  <property fmtid="{D5CDD505-2E9C-101B-9397-08002B2CF9AE}" pid="6" name="execute">
    <vt:lpwstr/>
  </property>
  <property fmtid="{D5CDD505-2E9C-101B-9397-08002B2CF9AE}" pid="7" name="header-includes">
    <vt:lpwstr/>
  </property>
  <property fmtid="{D5CDD505-2E9C-101B-9397-08002B2CF9AE}" pid="8" name="include-after">
    <vt:lpwstr/>
  </property>
  <property fmtid="{D5CDD505-2E9C-101B-9397-08002B2CF9AE}" pid="9" name="include-before">
    <vt:lpwstr/>
  </property>
  <property fmtid="{D5CDD505-2E9C-101B-9397-08002B2CF9AE}" pid="10" name="labels">
    <vt:lpwstr/>
  </property>
  <property fmtid="{D5CDD505-2E9C-101B-9397-08002B2CF9AE}" pid="11" name="subtitle">
    <vt:lpwstr>Week 11</vt:lpwstr>
  </property>
  <property fmtid="{D5CDD505-2E9C-101B-9397-08002B2CF9AE}" pid="12" name="toc-title">
    <vt:lpwstr>Table of contents</vt:lpwstr>
  </property>
</Properties>
</file>